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70" r:id="rId3"/>
    <p:sldId id="271" r:id="rId4"/>
    <p:sldId id="272" r:id="rId5"/>
    <p:sldId id="273" r:id="rId6"/>
    <p:sldId id="317" r:id="rId7"/>
    <p:sldId id="274" r:id="rId8"/>
    <p:sldId id="275" r:id="rId9"/>
    <p:sldId id="276" r:id="rId10"/>
    <p:sldId id="278" r:id="rId11"/>
    <p:sldId id="279" r:id="rId12"/>
    <p:sldId id="281" r:id="rId13"/>
    <p:sldId id="282" r:id="rId14"/>
    <p:sldId id="284" r:id="rId15"/>
    <p:sldId id="285" r:id="rId16"/>
    <p:sldId id="289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7" r:id="rId37"/>
    <p:sldId id="322" r:id="rId38"/>
    <p:sldId id="308" r:id="rId39"/>
    <p:sldId id="325" r:id="rId40"/>
    <p:sldId id="327" r:id="rId41"/>
    <p:sldId id="328" r:id="rId42"/>
    <p:sldId id="323" r:id="rId43"/>
    <p:sldId id="314" r:id="rId44"/>
    <p:sldId id="313" r:id="rId45"/>
    <p:sldId id="306" r:id="rId46"/>
    <p:sldId id="315" r:id="rId47"/>
    <p:sldId id="316" r:id="rId48"/>
    <p:sldId id="319" r:id="rId49"/>
    <p:sldId id="320" r:id="rId50"/>
    <p:sldId id="332" r:id="rId51"/>
    <p:sldId id="333" r:id="rId52"/>
    <p:sldId id="334" r:id="rId53"/>
    <p:sldId id="335" r:id="rId54"/>
    <p:sldId id="336" r:id="rId55"/>
    <p:sldId id="266" r:id="rId56"/>
    <p:sldId id="268" r:id="rId57"/>
    <p:sldId id="26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F0"/>
    <a:srgbClr val="8F5902"/>
    <a:srgbClr val="005DA2"/>
    <a:srgbClr val="B6B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3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incentarelbundock.github.io/Rdatasets/articles/dat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fitter/M2-Science-du-Langag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2198151"/>
            <a:ext cx="2498914" cy="24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659607"/>
            <a:ext cx="2193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plots,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Concepts de bases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Fonctions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Installer et charger un paquet</a:t>
            </a:r>
            <a:endParaRPr lang="fr-F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et environnement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« &lt;- » </a:t>
            </a:r>
            <a:r>
              <a:rPr lang="fr-FR" sz="1600" dirty="0"/>
              <a:t>(recommandé) </a:t>
            </a:r>
            <a:r>
              <a:rPr lang="fr-FR" dirty="0"/>
              <a:t>ou du « </a:t>
            </a:r>
            <a:r>
              <a:rPr lang="fr-FR" b="1" dirty="0"/>
              <a:t>=</a:t>
            </a:r>
            <a:r>
              <a:rPr lang="fr-FR" dirty="0"/>
              <a:t> »  </a:t>
            </a:r>
            <a:r>
              <a:rPr lang="fr-FR" sz="1600" dirty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Créez les objets suivants :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1809" y="3818372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Calculez la moyenne, la médiane et l’écart-type du nombre de vache par champ</a:t>
            </a:r>
            <a:endParaRPr lang="fr-FR" sz="16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91807" y="4390441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9" y="5073700"/>
            <a:ext cx="4314825" cy="1343025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2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91807" y="1637933"/>
            <a:ext cx="784889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quelle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différence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observez-vous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?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"c"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signifie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"combine"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print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donne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même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chose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généralement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superflu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est dans le garage"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est dans le garage"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53067" y="1815099"/>
            <a:ext cx="643786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zoé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léa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integers (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ronds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pi)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virgules)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5704769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>
                <a:solidFill>
                  <a:prstClr val="black"/>
                </a:solidFill>
              </a:rPr>
              <a:t>On utilise c() pour "concaténer"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47" y="5379669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Les vecteurs de nature différente ne se mélangent pas très bien...</a:t>
            </a:r>
            <a:endParaRPr lang="fr-FR" sz="24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6656B-2831-4618-872B-1C83F47AA2C8}"/>
              </a:ext>
            </a:extLst>
          </p:cNvPr>
          <p:cNvSpPr/>
          <p:nvPr/>
        </p:nvSpPr>
        <p:spPr>
          <a:xfrm>
            <a:off x="409354" y="2620927"/>
            <a:ext cx="8325293" cy="1605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(nom_vaches, nombres_vaches)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"marguerite"        "zoé"               "léa"            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[4] "0.318309886183791" "0.636619772367581" "0.954929658551372"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organise les données d'un vecteur en </a:t>
            </a:r>
            <a:r>
              <a:rPr lang="fr-FR" sz="2400" b="1"/>
              <a:t>catégories ou niveaux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8876D-2164-41A9-A8D5-CC60F0C667B2}"/>
              </a:ext>
            </a:extLst>
          </p:cNvPr>
          <p:cNvSpPr/>
          <p:nvPr/>
        </p:nvSpPr>
        <p:spPr>
          <a:xfrm>
            <a:off x="1398182" y="2788992"/>
            <a:ext cx="6347637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 </a:t>
            </a:r>
            <a:r>
              <a:rPr lang="en-US" sz="20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"zoé"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"léa"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 </a:t>
            </a:r>
            <a:r>
              <a:rPr lang="en-US" sz="20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as.factor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(nom_vaches)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endParaRPr lang="fr-FR" sz="20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marguerite zoé        léa       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léa marguerite zoé</a:t>
            </a:r>
            <a:endParaRPr lang="fr-FR" sz="20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4825893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Les facteurs seront très utiles quand nous aborderons le recodage de variables</a:t>
            </a:r>
            <a:endParaRPr lang="fr-FR" sz="2400" b="1"/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2715"/>
            <a:ext cx="873125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agence les données d'un vecteur en lignes et en colonnes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Ensemble </a:t>
            </a:r>
            <a:r>
              <a:rPr lang="fr-FR" sz="2400" dirty="0"/>
              <a:t>de vecteurs (variables) </a:t>
            </a:r>
            <a:r>
              <a:rPr lang="fr-FR" sz="2400" b="1" dirty="0"/>
              <a:t>de </a:t>
            </a:r>
            <a:r>
              <a:rPr lang="fr-FR" sz="2400" b="1"/>
              <a:t>même nature</a:t>
            </a:r>
            <a:endParaRPr lang="fr-FR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571500" y="3352114"/>
            <a:ext cx="5232400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exemple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matrice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avec 2 vecteurs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fonction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qui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column bind (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combiner des colonnes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CE11F-6725-4CBD-A84A-07A9BA28EAF3}"/>
              </a:ext>
            </a:extLst>
          </p:cNvPr>
          <p:cNvSpPr/>
          <p:nvPr/>
        </p:nvSpPr>
        <p:spPr>
          <a:xfrm>
            <a:off x="6347637" y="3644501"/>
            <a:ext cx="21477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v1 v2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 1  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 5  5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 4  7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 2  2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[5,]  5  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[6,]  6  5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155888"/>
            <a:ext cx="873125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Ensemble </a:t>
            </a:r>
            <a:r>
              <a:rPr lang="fr-FR" sz="2000" dirty="0"/>
              <a:t>de vecteurs (variables</a:t>
            </a:r>
            <a:r>
              <a:rPr lang="fr-FR" sz="2000"/>
              <a:t>) </a:t>
            </a:r>
            <a:r>
              <a:rPr lang="fr-FR" sz="2000" b="1"/>
              <a:t>de nature différente</a:t>
            </a:r>
            <a:endParaRPr lang="fr-F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 pratique, bien plus utilisé que </a:t>
            </a:r>
            <a:r>
              <a:rPr lang="fr-FR" sz="2000"/>
              <a:t>les matrices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Dans les faits, nous </a:t>
            </a:r>
            <a:r>
              <a:rPr lang="fr-FR" sz="2000" b="1" dirty="0"/>
              <a:t>importons</a:t>
            </a:r>
            <a:r>
              <a:rPr lang="fr-FR" sz="2000" dirty="0"/>
              <a:t> toujours 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2979816"/>
            <a:ext cx="4572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v3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(v1,v2,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v3)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E6A1E-F1F1-4E5F-AE8B-E1BB0F2BF24B}"/>
              </a:ext>
            </a:extLst>
          </p:cNvPr>
          <p:cNvSpPr/>
          <p:nvPr/>
        </p:nvSpPr>
        <p:spPr>
          <a:xfrm>
            <a:off x="6752492" y="2842117"/>
            <a:ext cx="2105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v1 v2 v3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1  0  a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5  5  a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4  7  b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2  2  b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5  0  c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6  5  c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7521324" y="24454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7883863" y="25544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918450" y="24454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6889750" y="19601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/>
              <a:t>colonne = variable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Objet pouvant </a:t>
            </a:r>
            <a:r>
              <a:rPr lang="fr-FR" sz="2000" b="1" dirty="0"/>
              <a:t>contenir</a:t>
            </a:r>
            <a:r>
              <a:rPr lang="fr-FR" sz="2000" dirty="0"/>
              <a:t> </a:t>
            </a:r>
            <a:r>
              <a:rPr lang="fr-FR" sz="2000"/>
              <a:t>des objets de natures différentes : vecteurs</a:t>
            </a:r>
            <a:r>
              <a:rPr lang="fr-FR" sz="2000" dirty="0"/>
              <a:t>, </a:t>
            </a:r>
            <a:r>
              <a:rPr lang="fr-FR" sz="2000"/>
              <a:t>matrices, dataframes ...</a:t>
            </a:r>
            <a:endParaRPr lang="fr-FR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79180" y="2329931"/>
            <a:ext cx="411042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MAT, 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DF)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A048D-3AA7-44C4-90F1-0EDC55FEEAED}"/>
              </a:ext>
            </a:extLst>
          </p:cNvPr>
          <p:cNvSpPr/>
          <p:nvPr/>
        </p:nvSpPr>
        <p:spPr>
          <a:xfrm>
            <a:off x="4859079" y="1907184"/>
            <a:ext cx="341305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marguerite zoé        léa      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léa marguerite zoé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v1 v2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 1  0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 5  5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 4  7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 2  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[5,]  5  0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[6,]  6  5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v1 v2 v3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1  0  a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5  5  a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4  7  b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2  2  b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5  0  c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6  5  c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3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749846"/>
            <a:ext cx="873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caractères contenant 4 noms d'animaux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pays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valeurs de poids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"animaux", "pays" et "poids"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Insérez le vecteur "animaux" et le </a:t>
            </a:r>
            <a:r>
              <a:rPr lang="fr-FR" sz="2000" dirty="0" err="1"/>
              <a:t>dataframe</a:t>
            </a:r>
            <a:r>
              <a:rPr lang="fr-FR" sz="2000" dirty="0"/>
              <a:t> dans une même liste</a:t>
            </a:r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8846" y="1327835"/>
            <a:ext cx="801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https://vincentarelbundock.github.io/Rdatasets/articles/data.html</a:t>
            </a:r>
            <a:endParaRPr lang="en-US" dirty="0"/>
          </a:p>
          <a:p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6" y="2693221"/>
            <a:ext cx="7810500" cy="714375"/>
          </a:xfrm>
          <a:prstGeom prst="rect">
            <a:avLst/>
          </a:prstGeom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72385"/>
              </p:ext>
            </p:extLst>
          </p:nvPr>
        </p:nvGraphicFramePr>
        <p:xfrm>
          <a:off x="869949" y="3894273"/>
          <a:ext cx="2578101" cy="191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367">
                  <a:extLst>
                    <a:ext uri="{9D8B030D-6E8A-4147-A177-3AD203B41FA5}">
                      <a16:colId xmlns:a16="http://schemas.microsoft.com/office/drawing/2014/main" val="1084466708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1731602224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637737945"/>
                    </a:ext>
                  </a:extLst>
                </a:gridCol>
              </a:tblGrid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accuracy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dyslexia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iq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187152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0,88386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94638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0,76524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506199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348293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0,98376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650976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0,88386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0562664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0,70905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-0,795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0505570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0,77148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-0,281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66951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3940419" y="4081629"/>
            <a:ext cx="5108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accuracy</a:t>
            </a:r>
            <a:r>
              <a:rPr lang="fr-FR" sz="2000" dirty="0"/>
              <a:t> : </a:t>
            </a:r>
            <a:r>
              <a:rPr lang="en-US" sz="2000" dirty="0"/>
              <a:t>reading 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dyslexia</a:t>
            </a:r>
            <a:r>
              <a:rPr lang="fr-FR" sz="2000" dirty="0"/>
              <a:t> : no/</a:t>
            </a:r>
            <a:r>
              <a:rPr lang="fr-FR" sz="2000" dirty="0" err="1"/>
              <a:t>yes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iq</a:t>
            </a:r>
            <a:r>
              <a:rPr lang="fr-FR" sz="2000" dirty="0"/>
              <a:t> : non-verbal intelligence quotient </a:t>
            </a:r>
            <a:r>
              <a:rPr lang="fr-FR" sz="2000" dirty="0" err="1"/>
              <a:t>transformed</a:t>
            </a:r>
            <a:r>
              <a:rPr lang="fr-FR" sz="2000" dirty="0"/>
              <a:t> to z-scores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46" y="1868748"/>
            <a:ext cx="808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https://github.com/lafitter/M2-Science-du-Langage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8265BC-A7C4-497D-8FC7-21C8A4B9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1300625"/>
            <a:ext cx="8816741" cy="4375636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1 : </a:t>
            </a:r>
            <a:r>
              <a:rPr lang="fr-FR" sz="2000"/>
              <a:t>R a été ouvert via le menu application (windows)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407983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536757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1051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667198-E131-4540-8FB5-30F977AE1A99}"/>
              </a:ext>
            </a:extLst>
          </p:cNvPr>
          <p:cNvSpPr/>
          <p:nvPr/>
        </p:nvSpPr>
        <p:spPr>
          <a:xfrm>
            <a:off x="404262" y="5189397"/>
            <a:ext cx="796102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.packages("readxl")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procède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à l'installation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procède au chargement de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 librairie</a:t>
            </a:r>
            <a:b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importe le DF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04262" y="4547116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>
                <a:solidFill>
                  <a:prstClr val="black"/>
                </a:solidFill>
              </a:rPr>
              <a:t>Cas le plus simple : quand le DF et le script ont la même adresse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63" y="4184510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6" y="2576916"/>
            <a:ext cx="8035331" cy="1029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667198-E131-4540-8FB5-30F977AE1A99}"/>
              </a:ext>
            </a:extLst>
          </p:cNvPr>
          <p:cNvSpPr/>
          <p:nvPr/>
        </p:nvSpPr>
        <p:spPr>
          <a:xfrm>
            <a:off x="343203" y="4800409"/>
            <a:ext cx="796102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ReadingSkills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40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343203" y="4075199"/>
            <a:ext cx="796102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>
                <a:solidFill>
                  <a:prstClr val="black"/>
                </a:solidFill>
              </a:rPr>
              <a:t>Cas plus compliqué : quand le DF et le script n'ont pas la même adresse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03" y="3712594"/>
            <a:ext cx="698041" cy="72521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69C738D-4D1F-4381-AB24-63E6A21F87A0}"/>
              </a:ext>
            </a:extLst>
          </p:cNvPr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918509" y="5108187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4214893" y="5343235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chemeClr val="accent6">
                    <a:lumMod val="75000"/>
                  </a:schemeClr>
                </a:solidFill>
              </a:rPr>
              <a:t>le dossier</a:t>
            </a:r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373047" y="5446677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rgbClr val="FF0000"/>
                </a:solidFill>
              </a:rPr>
              <a:t>slash</a:t>
            </a:r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422233" y="519764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EAF3515-4448-4B01-90D6-FFC393393FA7}"/>
              </a:ext>
            </a:extLst>
          </p:cNvPr>
          <p:cNvCxnSpPr>
            <a:cxnSpLocks/>
          </p:cNvCxnSpPr>
          <p:nvPr/>
        </p:nvCxnSpPr>
        <p:spPr>
          <a:xfrm flipH="1" flipV="1">
            <a:off x="6521862" y="5160879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85303-C010-4035-90A1-426692887F02}"/>
              </a:ext>
            </a:extLst>
          </p:cNvPr>
          <p:cNvSpPr/>
          <p:nvPr/>
        </p:nvSpPr>
        <p:spPr>
          <a:xfrm>
            <a:off x="6199421" y="5320093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rgbClr val="0070C0"/>
                </a:solidFill>
              </a:rPr>
              <a:t>DF</a:t>
            </a:r>
            <a:endParaRPr lang="fr-F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La fonction d'importation dépend du type de fichier :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868813" y="2075056"/>
            <a:ext cx="71162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csv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4C0EF-6207-42D4-B87A-DF248D722636}"/>
              </a:ext>
            </a:extLst>
          </p:cNvPr>
          <p:cNvSpPr/>
          <p:nvPr/>
        </p:nvSpPr>
        <p:spPr>
          <a:xfrm>
            <a:off x="868813" y="3073156"/>
            <a:ext cx="711623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excel file</a:t>
            </a:r>
          </a:p>
          <a:p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readxl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"ReadingSkills.xlsx"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11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52365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arguments à comprendre pour éviter les erreurs </a:t>
            </a:r>
            <a:r>
              <a:rPr lang="fr-FR" sz="2000"/>
              <a:t>d'importation </a:t>
            </a:r>
            <a:br>
              <a:rPr lang="fr-FR" sz="2000"/>
            </a:br>
            <a:r>
              <a:rPr lang="fr-FR" sz="2000"/>
              <a:t>(</a:t>
            </a:r>
            <a:r>
              <a:rPr lang="fr-FR" sz="2000" dirty="0"/>
              <a:t>surtout si fichier csv ou </a:t>
            </a:r>
            <a:r>
              <a:rPr lang="fr-FR" sz="2000" dirty="0" err="1"/>
              <a:t>txt</a:t>
            </a:r>
            <a:r>
              <a:rPr lang="fr-FR" sz="2000" dirty="0"/>
              <a:t>)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05DA2"/>
                </a:solidFill>
              </a:rPr>
              <a:t>dec</a:t>
            </a:r>
            <a:r>
              <a:rPr lang="fr-FR" sz="2000" dirty="0">
                <a:solidFill>
                  <a:srgbClr val="005DA2"/>
                </a:solidFill>
              </a:rPr>
              <a:t> = </a:t>
            </a:r>
            <a:r>
              <a:rPr lang="fr-FR" sz="2000">
                <a:solidFill>
                  <a:srgbClr val="005DA2"/>
                </a:solidFill>
              </a:rPr>
              <a:t>…              </a:t>
            </a:r>
            <a:r>
              <a:rPr lang="fr-FR" sz="2000" i="1">
                <a:solidFill>
                  <a:srgbClr val="8F5902"/>
                </a:solidFill>
              </a:rPr>
              <a:t># </a:t>
            </a:r>
            <a:r>
              <a:rPr lang="fr-FR" sz="2000" i="1" dirty="0">
                <a:solidFill>
                  <a:srgbClr val="8F5902"/>
                </a:solidFill>
              </a:rPr>
              <a:t>quel format de </a:t>
            </a:r>
            <a:r>
              <a:rPr lang="fr-FR" sz="2000" b="1" i="1" dirty="0">
                <a:solidFill>
                  <a:srgbClr val="8F5902"/>
                </a:solidFill>
              </a:rPr>
              <a:t>décimale ? </a:t>
            </a:r>
            <a:r>
              <a:rPr lang="fr-FR" sz="2000" i="1" dirty="0">
                <a:solidFill>
                  <a:srgbClr val="8F5902"/>
                </a:solidFill>
              </a:rPr>
              <a:t>. 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5DA2"/>
                </a:solidFill>
              </a:rPr>
              <a:t>sep =  </a:t>
            </a:r>
            <a:r>
              <a:rPr lang="fr-FR" sz="2000">
                <a:solidFill>
                  <a:srgbClr val="005DA2"/>
                </a:solidFill>
              </a:rPr>
              <a:t>…             </a:t>
            </a:r>
            <a:r>
              <a:rPr lang="fr-FR" sz="2000" i="1">
                <a:solidFill>
                  <a:srgbClr val="8F5902"/>
                </a:solidFill>
              </a:rPr>
              <a:t># </a:t>
            </a:r>
            <a:r>
              <a:rPr lang="fr-FR" sz="2000" i="1" dirty="0">
                <a:solidFill>
                  <a:srgbClr val="8F5902"/>
                </a:solidFill>
              </a:rPr>
              <a:t>quel </a:t>
            </a:r>
            <a:r>
              <a:rPr lang="fr-FR" sz="2000" b="1" i="1" dirty="0">
                <a:solidFill>
                  <a:srgbClr val="8F5902"/>
                </a:solidFill>
              </a:rPr>
              <a:t>séparateur de colonnes ? </a:t>
            </a:r>
            <a:r>
              <a:rPr lang="fr-FR" sz="2000" i="1" dirty="0">
                <a:solidFill>
                  <a:srgbClr val="8F5902"/>
                </a:solidFill>
              </a:rPr>
              <a:t>. , ; " 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5DA2"/>
                </a:solidFill>
              </a:rPr>
              <a:t>header = TRUE </a:t>
            </a:r>
            <a:r>
              <a:rPr lang="fr-FR" sz="2000" i="1" dirty="0">
                <a:solidFill>
                  <a:srgbClr val="8F5902"/>
                </a:solidFill>
              </a:rPr>
              <a:t># est ce que la 1</a:t>
            </a:r>
            <a:r>
              <a:rPr lang="fr-FR" sz="2000" i="1" baseline="30000" dirty="0">
                <a:solidFill>
                  <a:srgbClr val="8F5902"/>
                </a:solidFill>
              </a:rPr>
              <a:t>ère</a:t>
            </a:r>
            <a:r>
              <a:rPr lang="fr-FR" sz="2000" i="1" dirty="0">
                <a:solidFill>
                  <a:srgbClr val="8F5902"/>
                </a:solidFill>
              </a:rPr>
              <a:t> ligne du DF  = </a:t>
            </a:r>
            <a:r>
              <a:rPr lang="fr-FR" sz="2000" b="1" i="1" dirty="0">
                <a:solidFill>
                  <a:srgbClr val="8F5902"/>
                </a:solidFill>
              </a:rPr>
              <a:t>noms des variables </a:t>
            </a:r>
            <a:r>
              <a:rPr lang="fr-FR" sz="2000" i="1" dirty="0">
                <a:solidFill>
                  <a:srgbClr val="8F5902"/>
                </a:solidFill>
              </a:rPr>
              <a:t>?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7" name="Rectangle 6"/>
          <p:cNvSpPr/>
          <p:nvPr/>
        </p:nvSpPr>
        <p:spPr>
          <a:xfrm>
            <a:off x="461846" y="366948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fichier csv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1619" y="4038814"/>
            <a:ext cx="21355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accuracy;dyslexia;iq</a:t>
            </a:r>
            <a:endParaRPr lang="en-US" sz="1400" dirty="0"/>
          </a:p>
          <a:p>
            <a:r>
              <a:rPr lang="en-US" sz="1400" dirty="0"/>
              <a:t>0,88386;no;0,827</a:t>
            </a:r>
          </a:p>
          <a:p>
            <a:r>
              <a:rPr lang="en-US" sz="1400" dirty="0"/>
              <a:t>0,76524;no;0,59</a:t>
            </a:r>
          </a:p>
          <a:p>
            <a:r>
              <a:rPr lang="en-US" sz="1400" dirty="0"/>
              <a:t>0,91508;no;0,471</a:t>
            </a:r>
          </a:p>
          <a:p>
            <a:r>
              <a:rPr lang="en-US" sz="1400" dirty="0"/>
              <a:t>0,98376;no;1,144</a:t>
            </a:r>
          </a:p>
          <a:p>
            <a:r>
              <a:rPr lang="en-US" sz="1400" dirty="0"/>
              <a:t>0,88386;no;-0,676</a:t>
            </a:r>
          </a:p>
          <a:p>
            <a:r>
              <a:rPr lang="en-US" sz="1400" dirty="0"/>
              <a:t>0,70905;no;-0,795</a:t>
            </a:r>
          </a:p>
          <a:p>
            <a:r>
              <a:rPr lang="en-US" sz="1400" dirty="0"/>
              <a:t>0,77148;no;-0,281</a:t>
            </a:r>
          </a:p>
          <a:p>
            <a:r>
              <a:rPr lang="en-US" sz="1400" dirty="0"/>
              <a:t>0,99;no;-0,914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67173" y="3677375"/>
            <a:ext cx="385714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"ReadingSkills.csv",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";"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".",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header = TRUE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66" y="3845025"/>
            <a:ext cx="809981" cy="86502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4C1F642-2CA7-45D7-995B-AA869008EA6D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171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5" y="3917884"/>
            <a:ext cx="8433268" cy="4853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1975" y="3384569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61975" y="5390290"/>
            <a:ext cx="41601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"ReadingSkills.csv",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61975" y="1380087"/>
            <a:ext cx="38954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accuracy;dyslexia;iq</a:t>
            </a:r>
            <a:endParaRPr lang="en-US" sz="1600" dirty="0"/>
          </a:p>
          <a:p>
            <a:r>
              <a:rPr lang="en-US" sz="1600" dirty="0"/>
              <a:t>0,88386;no;0,827</a:t>
            </a:r>
          </a:p>
          <a:p>
            <a:r>
              <a:rPr lang="en-US" sz="1600" dirty="0"/>
              <a:t>0,76524;no;0,59</a:t>
            </a:r>
          </a:p>
          <a:p>
            <a:r>
              <a:rPr lang="en-US" sz="1600" dirty="0"/>
              <a:t>0,91508;no</a:t>
            </a:r>
            <a:r>
              <a:rPr lang="en-US" sz="1600"/>
              <a:t>;0,471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064824" y="3353791"/>
            <a:ext cx="3437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>
                <a:sym typeface="Wingdings" panose="05000000000000000000" pitchFamily="2" charset="2"/>
              </a:rPr>
              <a:t> utilise par défaut sep = ","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61975" y="5873735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3038419" y="5836305"/>
            <a:ext cx="336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>
                <a:sym typeface="Wingdings" panose="05000000000000000000" pitchFamily="2" charset="2"/>
              </a:rPr>
              <a:t> utilise par défaut sep = ";"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61975" y="2815716"/>
            <a:ext cx="5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BAD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1975" y="4745572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GOOD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14" y="5452302"/>
            <a:ext cx="809981" cy="86502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58" y="2955814"/>
            <a:ext cx="841437" cy="849301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B68011AD-8F70-4452-B482-BB6D6597BC4B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611D1-3637-411B-9BD1-6DA1C8D0ADAD}"/>
              </a:ext>
            </a:extLst>
          </p:cNvPr>
          <p:cNvSpPr/>
          <p:nvPr/>
        </p:nvSpPr>
        <p:spPr>
          <a:xfrm>
            <a:off x="484120" y="1129029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fichier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9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Inspecter </a:t>
            </a:r>
            <a:r>
              <a:rPr lang="fr-FR" sz="3600" dirty="0"/>
              <a:t>le </a:t>
            </a:r>
            <a:r>
              <a:rPr lang="fr-FR" sz="3600" dirty="0" err="1"/>
              <a:t>dataframe</a:t>
            </a:r>
            <a:r>
              <a:rPr lang="fr-FR" sz="3600" dirty="0"/>
              <a:t> importé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44500" y="1515820"/>
            <a:ext cx="8007350" cy="2990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(ReadingSkills, </a:t>
            </a:r>
            <a:r>
              <a:rPr lang="en-US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les 6 premières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tibble: 6 × 3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accuracy dyslexia     iq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&lt;chr&gt;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0.884 no        0.827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0.765 no        0.59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0.915 no        0.471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0.984 no        1.14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0.884 no       -0.676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0.709 no       -0.795</a:t>
            </a:r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Inspecter </a:t>
            </a:r>
            <a:r>
              <a:rPr lang="fr-FR" sz="3600" dirty="0"/>
              <a:t>le </a:t>
            </a:r>
            <a:r>
              <a:rPr lang="fr-FR" sz="3600" dirty="0" err="1"/>
              <a:t>dataframe</a:t>
            </a:r>
            <a:r>
              <a:rPr lang="fr-FR" sz="3600" dirty="0"/>
              <a:t> importé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723900" y="2359988"/>
            <a:ext cx="7683500" cy="16979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      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 format de chaque colonne (variable) 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tibble [44 × 3] (S3: tbl_df/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tbl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[1:44] 0.884 0.765 0.915 0.984 0.884 ...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[1:44] "no" "no" "no" "no" ...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num [1:44] 0.827 0.59 0.471 1.144 -0.676 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6750050" y="1222061"/>
            <a:ext cx="2197100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NB : Un "</a:t>
            </a:r>
            <a:r>
              <a:rPr lang="fr-FR" sz="1400" dirty="0" err="1">
                <a:solidFill>
                  <a:prstClr val="black"/>
                </a:solidFill>
              </a:rPr>
              <a:t>tibble</a:t>
            </a:r>
            <a:r>
              <a:rPr lang="fr-FR" sz="1400" dirty="0">
                <a:solidFill>
                  <a:prstClr val="black"/>
                </a:solidFill>
              </a:rPr>
              <a:t>" est une sorte de DF "moderne", utilisé par certaines librairies</a:t>
            </a:r>
            <a:endParaRPr lang="fr-FR" sz="1400" i="1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3145" y="4351624"/>
            <a:ext cx="800249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Attention : si la décimale est mal spécifiée pendant l'import, une variable numérique peut se transformer en variable caractères !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797CDF0E-1C92-439E-AB05-BAC0BA668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09" y="1207871"/>
            <a:ext cx="636329" cy="6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4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477328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le fichier "lexdec.csv" disponible sur </a:t>
            </a:r>
            <a:r>
              <a:rPr lang="fr-FR" dirty="0">
                <a:hlinkClick r:id="rId2"/>
              </a:rPr>
              <a:t>https://github.com/lafitter</a:t>
            </a:r>
            <a:r>
              <a:rPr lang="fr-FR">
                <a:hlinkClick r:id="rId2"/>
              </a:rPr>
              <a:t>/M2-Science-du-Langage</a:t>
            </a:r>
            <a:r>
              <a:rPr lang="fr-FR"/>
              <a:t> à partir d'un répertoire du type "ScienceLangageR"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Examinez le type de variables composant </a:t>
            </a:r>
            <a:r>
              <a:rPr lang="fr-FR"/>
              <a:t>ce DF </a:t>
            </a:r>
            <a:r>
              <a:rPr lang="fr-FR" dirty="0"/>
              <a:t>; voyez vous quelle erreur s'est </a:t>
            </a:r>
            <a:r>
              <a:rPr lang="fr-FR"/>
              <a:t>glissée 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Si possible, importez un DF issu de vos recherches actuelles ou passées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554" y="3011324"/>
            <a:ext cx="85986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Description des variables du DF lexdec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Subject </a:t>
            </a:r>
            <a:r>
              <a:rPr lang="en-US" sz="1400" b="1" dirty="0"/>
              <a:t>= </a:t>
            </a:r>
            <a:r>
              <a:rPr lang="en-US" sz="1400" dirty="0"/>
              <a:t>a factor for the subjects.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RT = </a:t>
            </a:r>
            <a:r>
              <a:rPr lang="en-US" sz="1400" dirty="0"/>
              <a:t>a numeric vector for logarithmically transformed reaction times.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Trial = </a:t>
            </a:r>
            <a:r>
              <a:rPr lang="en-US" sz="1400" dirty="0"/>
              <a:t>a numeric vector for the rank of the trial in the experimental list.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Sex = </a:t>
            </a:r>
            <a:r>
              <a:rPr lang="en-US" sz="1400" dirty="0"/>
              <a:t>a factor with levels F (female) and M (male).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NativeLanguage</a:t>
            </a:r>
            <a:r>
              <a:rPr lang="en-US" sz="1400" b="1" dirty="0"/>
              <a:t> = </a:t>
            </a:r>
            <a:r>
              <a:rPr lang="en-US" sz="1400" dirty="0"/>
              <a:t>a factor with levels English and Other, distinguishing between native and non-native speakers of English.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Correct = </a:t>
            </a:r>
            <a:r>
              <a:rPr lang="en-US" sz="1400" dirty="0"/>
              <a:t>a factor with levels correct and incorrect coding whether the word was correctly responded to as a word rather than a </a:t>
            </a:r>
            <a:r>
              <a:rPr lang="en-US" sz="1400" dirty="0" err="1"/>
              <a:t>nonword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Word = </a:t>
            </a:r>
            <a:r>
              <a:rPr lang="en-US" sz="1400" dirty="0"/>
              <a:t>a factor with 79 words as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Frequency = </a:t>
            </a:r>
            <a:r>
              <a:rPr lang="en-US" sz="1400" dirty="0"/>
              <a:t>a numeric vector with logarithmically transformed lemma frequencies as available in the CELEX lexical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Length = </a:t>
            </a:r>
            <a:r>
              <a:rPr lang="en-US" sz="1400" dirty="0"/>
              <a:t>a numeric vector for the word’s length in letters.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= </a:t>
            </a:r>
            <a:r>
              <a:rPr lang="en-US" sz="1400" dirty="0"/>
              <a:t>a factor for the semantic category of the word’s referent, with levels animal and plant.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4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477328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le fichier "lexdec.csv" disponible sur </a:t>
            </a:r>
            <a:r>
              <a:rPr lang="fr-FR" dirty="0">
                <a:hlinkClick r:id="rId2"/>
              </a:rPr>
              <a:t>https://github.com/lafitter</a:t>
            </a:r>
            <a:r>
              <a:rPr lang="fr-FR">
                <a:hlinkClick r:id="rId2"/>
              </a:rPr>
              <a:t>/M2-Science-du-Langage</a:t>
            </a:r>
            <a:r>
              <a:rPr lang="fr-FR"/>
              <a:t> à partir d'un répertoire du type "ScienceLangageR"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Examinez le type de variables composant </a:t>
            </a:r>
            <a:r>
              <a:rPr lang="fr-FR"/>
              <a:t>ce DF </a:t>
            </a:r>
            <a:r>
              <a:rPr lang="fr-FR" dirty="0"/>
              <a:t>; voyez vous quelle erreur s'est </a:t>
            </a:r>
            <a:r>
              <a:rPr lang="fr-FR"/>
              <a:t>glissée 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Si possible, importez un DF issu de vos recherches actuelles ou passées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3FA5A-9EDB-4FC6-BED6-5670C8CAE51E}"/>
              </a:ext>
            </a:extLst>
          </p:cNvPr>
          <p:cNvSpPr/>
          <p:nvPr/>
        </p:nvSpPr>
        <p:spPr>
          <a:xfrm>
            <a:off x="336883" y="5161680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"lexdec.csv"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"NA"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"pas fini"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FB0CE-1830-4063-8482-9ADFAFAAE176}"/>
              </a:ext>
            </a:extLst>
          </p:cNvPr>
          <p:cNvSpPr/>
          <p:nvPr/>
        </p:nvSpPr>
        <p:spPr>
          <a:xfrm>
            <a:off x="336884" y="4012460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Frequency     : chr  "4,859812" "4,60517" "4,997212" NA ...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9EEF2-8E8A-4AD2-B41C-D04BFB89CB20}"/>
              </a:ext>
            </a:extLst>
          </p:cNvPr>
          <p:cNvSpPr/>
          <p:nvPr/>
        </p:nvSpPr>
        <p:spPr>
          <a:xfrm>
            <a:off x="336883" y="3553584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"lexdec.csv"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142C7-2B8D-4D52-ABCD-7ADD1FEC9095}"/>
              </a:ext>
            </a:extLst>
          </p:cNvPr>
          <p:cNvSpPr/>
          <p:nvPr/>
        </p:nvSpPr>
        <p:spPr>
          <a:xfrm>
            <a:off x="336883" y="5633522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Frequency     : num  4.86 4.61 5 NA NA ...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012E13-58A4-4BC6-89E5-04E24B66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67" y="5620556"/>
            <a:ext cx="465087" cy="4966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065F382-8D66-407E-B88C-457455715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69" y="3975090"/>
            <a:ext cx="483149" cy="4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96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3314BF-3BDC-4C3E-A4B8-26AA312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0" y="971917"/>
            <a:ext cx="5566800" cy="555191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18285-9684-4A08-964A-482F6D16A4CE}"/>
              </a:ext>
            </a:extLst>
          </p:cNvPr>
          <p:cNvSpPr/>
          <p:nvPr/>
        </p:nvSpPr>
        <p:spPr>
          <a:xfrm>
            <a:off x="6472370" y="2165130"/>
            <a:ext cx="2474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dataframe, matrice, liste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28CDE-FC1B-414C-94B0-335F5F72D886}"/>
              </a:ext>
            </a:extLst>
          </p:cNvPr>
          <p:cNvSpPr/>
          <p:nvPr/>
        </p:nvSpPr>
        <p:spPr>
          <a:xfrm>
            <a:off x="6752492" y="4114156"/>
            <a:ext cx="1764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objet simple,facteur et vecteur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5205BEF-A6AF-42B3-9C4A-71C5C4D2B662}"/>
              </a:ext>
            </a:extLst>
          </p:cNvPr>
          <p:cNvCxnSpPr>
            <a:cxnSpLocks/>
          </p:cNvCxnSpPr>
          <p:nvPr/>
        </p:nvCxnSpPr>
        <p:spPr>
          <a:xfrm flipH="1">
            <a:off x="6193130" y="4437322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2A43341-1459-4178-B5C5-0D8342385259}"/>
              </a:ext>
            </a:extLst>
          </p:cNvPr>
          <p:cNvCxnSpPr>
            <a:cxnSpLocks/>
          </p:cNvCxnSpPr>
          <p:nvPr/>
        </p:nvCxnSpPr>
        <p:spPr>
          <a:xfrm flipH="1">
            <a:off x="6246979" y="6354727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8362A-FC22-4E1F-94A5-5EFA9D82FC77}"/>
              </a:ext>
            </a:extLst>
          </p:cNvPr>
          <p:cNvSpPr/>
          <p:nvPr/>
        </p:nvSpPr>
        <p:spPr>
          <a:xfrm>
            <a:off x="6661180" y="6065989"/>
            <a:ext cx="2097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fonction "maison"</a:t>
            </a:r>
          </a:p>
        </p:txBody>
      </p:sp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Bases de R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TD3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</a:t>
            </a:r>
            <a:r>
              <a:rPr lang="fr-FR" sz="1800"/>
              <a:t>08/12 – Graphiques avancés avec 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</a:t>
            </a:r>
            <a:r>
              <a:rPr lang="fr-FR" sz="1800"/>
              <a:t>15/12 – Rapports automatisés avec 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05B122-2552-47F1-9AF6-92E0F555A89B}"/>
              </a:ext>
            </a:extLst>
          </p:cNvPr>
          <p:cNvSpPr/>
          <p:nvPr/>
        </p:nvSpPr>
        <p:spPr>
          <a:xfrm>
            <a:off x="389087" y="1340494"/>
            <a:ext cx="8090230" cy="491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rm(list = ls())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vide TOUT l'environnement (rm = remove)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(objet1)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</a:p>
          <a:p>
            <a:pPr latinLnBrk="1">
              <a:spcAft>
                <a:spcPts val="1000"/>
              </a:spcAft>
            </a:pP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liste les objets de l'environnement(ls() fonctionne aussi))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"animaux"                "DF"                     "fxdescribe"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"LS"                     "MAT"                    "nom_vache1"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"nom_vaches"             "nombre_vache_par_champ" "nombres_vaches"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"noms_et_nombres_vaches" "objet2"                 "pays"      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[13] "poids"                  "v1"                     "v2"        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[16] "v3"</a:t>
            </a:r>
          </a:p>
          <a:p>
            <a:pPr latinLnBrk="1">
              <a:spcAft>
                <a:spcPts val="1000"/>
              </a:spcAft>
            </a:pP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 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montre environnement et paquets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".GlobalEnv"        "package:stats"     "package:graphics"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[4] "package:grDevices" "package:utils"     "package:datasets"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[7] "package:methods"   "Autoloads"         "package:base"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Question cruciale : comment accéder à un vecteur (variable) situé à l'intérieur d'un DF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021B2-DD73-4EAF-A72D-6B8F752C603A}"/>
              </a:ext>
            </a:extLst>
          </p:cNvPr>
          <p:cNvSpPr/>
          <p:nvPr/>
        </p:nvSpPr>
        <p:spPr>
          <a:xfrm>
            <a:off x="4773763" y="1975040"/>
            <a:ext cx="35627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accuracy dyslexia     iq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&lt;dbl&gt; &lt;chr&gt;     &lt;dbl&gt;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0.884 no        0.827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0.765 no        0.59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0.915 no        0.471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0.984 no        1.14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0.884 no       -0.676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0.709 no       -0.795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2D27A-07AA-4284-A7EA-772BF4751A92}"/>
              </a:ext>
            </a:extLst>
          </p:cNvPr>
          <p:cNvSpPr/>
          <p:nvPr/>
        </p:nvSpPr>
        <p:spPr>
          <a:xfrm>
            <a:off x="752105" y="4020450"/>
            <a:ext cx="7166345" cy="1051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        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eval(expr, envir, enclos):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'accuracy' introuvable</a:t>
            </a:r>
            <a:endParaRPr lang="fr-FR" b="1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34032" y="5301548"/>
            <a:ext cx="845909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</a:t>
            </a:r>
            <a:r>
              <a:rPr lang="fr-FR" sz="2400"/>
              <a:t>"accuracy" </a:t>
            </a:r>
            <a:r>
              <a:rPr lang="fr-FR" sz="2400" b="1"/>
              <a:t>n'existe pas</a:t>
            </a:r>
            <a:r>
              <a:rPr lang="fr-FR" sz="2400"/>
              <a:t> dans l'environnement en tant qu'objet</a:t>
            </a:r>
          </a:p>
        </p:txBody>
      </p:sp>
    </p:spTree>
    <p:extLst>
      <p:ext uri="{BB962C8B-B14F-4D97-AF65-F5344CB8AC3E}">
        <p14:creationId xmlns:p14="http://schemas.microsoft.com/office/powerpoint/2010/main" val="4132352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Question cruciale : comment accéder à un vecteur (variable) situé à l'intérieur d'un DF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6DC95D-CE31-4508-8B8D-D83A3B6766F4}"/>
              </a:ext>
            </a:extLst>
          </p:cNvPr>
          <p:cNvSpPr/>
          <p:nvPr/>
        </p:nvSpPr>
        <p:spPr>
          <a:xfrm>
            <a:off x="647699" y="2361906"/>
            <a:ext cx="8431619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"accuracy"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"accuracy"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342453" y="3946955"/>
            <a:ext cx="845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grâce au "[]" ou au "$", R reconnaît maintenant accuracy comme un objet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623092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Il existe un 2</a:t>
            </a:r>
            <a:r>
              <a:rPr lang="fr-FR" sz="2400" baseline="30000"/>
              <a:t>ème</a:t>
            </a:r>
            <a:r>
              <a:rPr lang="fr-FR" sz="2400"/>
              <a:t> moyen consistant à transformer "ReadingSkill" en environnement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7E8C3-EE46-4467-B10E-30E616723F09}"/>
              </a:ext>
            </a:extLst>
          </p:cNvPr>
          <p:cNvSpPr/>
          <p:nvPr/>
        </p:nvSpPr>
        <p:spPr>
          <a:xfrm>
            <a:off x="589204" y="2276370"/>
            <a:ext cx="7817588" cy="3185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"copie-colle" le DF en environnement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</a:t>
            </a:r>
            <a:r>
              <a:rPr lang="en-US" sz="1600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"ReadingSkills"    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"package:stats"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cette fois-ci car accuracy est devenu un objet 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0.88386 0.76524 0.91508 0.98376 0.88386 0.70905 0.77148 0.99000 0.99000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la copie "environnement" du DF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5555926" y="2603613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1067822" y="5756003"/>
            <a:ext cx="781758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prstClr val="black"/>
                </a:solidFill>
              </a:rPr>
              <a:t>Attention à bien penser à "detach()" à la fin du code concerné ! sinon, gare aux conflits... (cf exercice 5)</a:t>
            </a:r>
            <a:endParaRPr lang="fr-FR" i="1" dirty="0">
              <a:solidFill>
                <a:prstClr val="black"/>
              </a:solidFill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39" y="5620800"/>
            <a:ext cx="636329" cy="6610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0C8208-D323-4BF6-8C05-E50E5C856070}"/>
              </a:ext>
            </a:extLst>
          </p:cNvPr>
          <p:cNvSpPr/>
          <p:nvPr/>
        </p:nvSpPr>
        <p:spPr>
          <a:xfrm>
            <a:off x="4497998" y="2570353"/>
            <a:ext cx="1054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la preuve</a:t>
            </a: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5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Pour comprendre les risques associés à "attach()", créez un </a:t>
            </a:r>
            <a:r>
              <a:rPr lang="fr-FR" sz="2400" b="1"/>
              <a:t>objet simple</a:t>
            </a:r>
            <a:r>
              <a:rPr lang="fr-FR" sz="2400"/>
              <a:t> s'appelant "accuracy"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Exécutez attach(ReadingSkills)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Exécutez "accuracy"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Qu'observez vous ? Comment surpasser ce problème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voir sur ce sujet </a:t>
            </a:r>
            <a:r>
              <a:rPr lang="fr-FR">
                <a:hlinkClick r:id="rId4"/>
              </a:rPr>
              <a:t>https://www.uvm.edu/~statdhtx/StatPages/R/attaching.html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501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796988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42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37" y="952646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5" y="44021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12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12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12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12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4269</Words>
  <Application>Microsoft Office PowerPoint</Application>
  <PresentationFormat>Affichage à l'écran (4:3)</PresentationFormat>
  <Paragraphs>488</Paragraphs>
  <Slides>57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REMI LAFITTE</cp:lastModifiedBy>
  <cp:revision>627</cp:revision>
  <dcterms:created xsi:type="dcterms:W3CDTF">2023-09-13T10:00:13Z</dcterms:created>
  <dcterms:modified xsi:type="dcterms:W3CDTF">2023-10-12T15:28:23Z</dcterms:modified>
</cp:coreProperties>
</file>